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2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073" autoAdjust="0"/>
  </p:normalViewPr>
  <p:slideViewPr>
    <p:cSldViewPr>
      <p:cViewPr varScale="1">
        <p:scale>
          <a:sx n="84" d="100"/>
          <a:sy n="84" d="100"/>
        </p:scale>
        <p:origin x="-140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C5D89-C976-40D5-8AA1-E5FD7A63C6D6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903B7-46C8-4B9D-92FC-C5DEB857C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5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903B7-46C8-4B9D-92FC-C5DEB857CD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5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E93A9-953C-4B6A-A110-6C904DB92AE6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064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973A4-0299-4284-A373-7BE35B19B1BD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81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D10F3-193E-404F-9CE7-D82DEE5D32B4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41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610FF-D5A7-4DF6-979E-5F8284788D54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98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610FF-D5A7-4DF6-979E-5F8284788D54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2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5AB33-8CCE-44B0-AE04-B9AD35A11FE2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0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C64F-3F10-457A-9379-BB790ED9CAC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67E5-07B5-40BA-83A4-AD4D79695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C64F-3F10-457A-9379-BB790ED9CAC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67E5-07B5-40BA-83A4-AD4D79695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C64F-3F10-457A-9379-BB790ED9CAC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67E5-07B5-40BA-83A4-AD4D79695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0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84D3A0-B403-4791-87CA-34B66F3C935B}" type="datetimeFigureOut">
              <a:rPr lang="en-US" smtClean="0">
                <a:solidFill>
                  <a:srgbClr val="EEECE1"/>
                </a:solidFill>
              </a:rPr>
              <a:pPr/>
              <a:t>12/8/2015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AD0F6A-CB56-40A5-887B-96200C17CB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44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D3A0-B403-4791-87CA-34B66F3C935B}" type="datetimeFigureOut">
              <a:rPr lang="en-US" smtClean="0">
                <a:solidFill>
                  <a:srgbClr val="1F497D"/>
                </a:solidFill>
              </a:rPr>
              <a:pPr/>
              <a:t>12/8/2015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0F6A-CB56-40A5-887B-96200C17CB5A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75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84D3A0-B403-4791-87CA-34B66F3C935B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AD0F6A-CB56-40A5-887B-96200C17CB5A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28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D3A0-B403-4791-87CA-34B66F3C935B}" type="datetimeFigureOut">
              <a:rPr lang="en-US" smtClean="0">
                <a:solidFill>
                  <a:srgbClr val="1F497D"/>
                </a:solidFill>
              </a:rPr>
              <a:pPr/>
              <a:t>12/8/2015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0F6A-CB56-40A5-887B-96200C17CB5A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49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D3A0-B403-4791-87CA-34B66F3C935B}" type="datetimeFigureOut">
              <a:rPr lang="en-US" smtClean="0">
                <a:solidFill>
                  <a:srgbClr val="1F497D"/>
                </a:solidFill>
              </a:rPr>
              <a:pPr/>
              <a:t>12/8/2015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0F6A-CB56-40A5-887B-96200C17CB5A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9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D3A0-B403-4791-87CA-34B66F3C935B}" type="datetimeFigureOut">
              <a:rPr lang="en-US" smtClean="0">
                <a:solidFill>
                  <a:srgbClr val="1F497D"/>
                </a:solidFill>
              </a:rPr>
              <a:pPr/>
              <a:t>12/8/2015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0F6A-CB56-40A5-887B-96200C17CB5A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66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D3A0-B403-4791-87CA-34B66F3C935B}" type="datetimeFigureOut">
              <a:rPr lang="en-US" smtClean="0">
                <a:solidFill>
                  <a:srgbClr val="1F497D"/>
                </a:solidFill>
              </a:rPr>
              <a:pPr/>
              <a:t>12/8/2015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0F6A-CB56-40A5-887B-96200C17CB5A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59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D3A0-B403-4791-87CA-34B66F3C935B}" type="datetimeFigureOut">
              <a:rPr lang="en-US" smtClean="0">
                <a:solidFill>
                  <a:srgbClr val="1F497D"/>
                </a:solidFill>
              </a:rPr>
              <a:pPr/>
              <a:t>12/8/2015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AD0F6A-CB56-40A5-887B-96200C17CB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07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7013" indent="-227013">
              <a:defRPr/>
            </a:lvl1pPr>
            <a:lvl2pPr marL="569913" indent="-225425">
              <a:defRPr/>
            </a:lvl2pPr>
            <a:lvl3pPr marL="855663" indent="-168275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C64F-3F10-457A-9379-BB790ED9CAC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67E5-07B5-40BA-83A4-AD4D79695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17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D3A0-B403-4791-87CA-34B66F3C935B}" type="datetimeFigureOut">
              <a:rPr lang="en-US" smtClean="0">
                <a:solidFill>
                  <a:srgbClr val="EEECE1"/>
                </a:solidFill>
              </a:rPr>
              <a:pPr/>
              <a:t>12/8/2015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0F6A-CB56-40A5-887B-96200C17CB5A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20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D3A0-B403-4791-87CA-34B66F3C935B}" type="datetimeFigureOut">
              <a:rPr lang="en-US" smtClean="0">
                <a:solidFill>
                  <a:srgbClr val="1F497D"/>
                </a:solidFill>
              </a:rPr>
              <a:pPr/>
              <a:t>12/8/2015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0F6A-CB56-40A5-887B-96200C17CB5A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39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D3A0-B403-4791-87CA-34B66F3C935B}" type="datetimeFigureOut">
              <a:rPr lang="en-US" smtClean="0">
                <a:solidFill>
                  <a:srgbClr val="1F497D"/>
                </a:solidFill>
              </a:rPr>
              <a:pPr/>
              <a:t>12/8/2015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AD0F6A-CB56-40A5-887B-96200C17CB5A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2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C64F-3F10-457A-9379-BB790ED9CAC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67E5-07B5-40BA-83A4-AD4D79695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5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C64F-3F10-457A-9379-BB790ED9CAC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67E5-07B5-40BA-83A4-AD4D79695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2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C64F-3F10-457A-9379-BB790ED9CAC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67E5-07B5-40BA-83A4-AD4D79695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8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C64F-3F10-457A-9379-BB790ED9CAC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67E5-07B5-40BA-83A4-AD4D79695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4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C64F-3F10-457A-9379-BB790ED9CAC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67E5-07B5-40BA-83A4-AD4D79695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5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C64F-3F10-457A-9379-BB790ED9CAC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67E5-07B5-40BA-83A4-AD4D79695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8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C64F-3F10-457A-9379-BB790ED9CAC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67E5-07B5-40BA-83A4-AD4D79695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8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5C64F-3F10-457A-9379-BB790ED9CAC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67E5-07B5-40BA-83A4-AD4D79695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7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B84D3A0-B403-4791-87CA-34B66F3C935B}" type="datetimeFigureOut">
              <a:rPr lang="en-US" smtClean="0">
                <a:solidFill>
                  <a:srgbClr val="1F497D"/>
                </a:solidFill>
              </a:rPr>
              <a:pPr/>
              <a:t>12/8/2015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EAD0F6A-CB56-40A5-887B-96200C17CB5A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5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sef.org/conference-presentation-awar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hyperlink" Target="mailto:gciroundtable@acs.org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robert.j.giraud@chemours.com" TargetMode="External"/><Relationship Id="rId5" Type="http://schemas.openxmlformats.org/officeDocument/2006/relationships/hyperlink" Target="http://altsep.org/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che.org/community/divisions-forums/comsef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CoMSEF Breakfast Meeting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Tuesday, 10-Nov, 7:15am, </a:t>
            </a:r>
            <a:r>
              <a:rPr lang="it-IT" dirty="0" smtClean="0"/>
              <a:t>La Bella Piastra in the Marriott City Center</a:t>
            </a:r>
            <a:endParaRPr lang="en-US" dirty="0" smtClean="0"/>
          </a:p>
          <a:p>
            <a:r>
              <a:rPr lang="en-US" dirty="0" smtClean="0"/>
              <a:t>Attendance</a:t>
            </a:r>
          </a:p>
          <a:p>
            <a:pPr lvl="1"/>
            <a:r>
              <a:rPr lang="en-US" dirty="0" smtClean="0"/>
              <a:t>Michael Shirts, Dave </a:t>
            </a:r>
            <a:r>
              <a:rPr lang="en-US" dirty="0" err="1" smtClean="0"/>
              <a:t>Kofke</a:t>
            </a:r>
            <a:r>
              <a:rPr lang="en-US" dirty="0" smtClean="0"/>
              <a:t>, </a:t>
            </a:r>
            <a:r>
              <a:rPr lang="en-US" dirty="0" err="1" smtClean="0"/>
              <a:t>Coray</a:t>
            </a:r>
            <a:r>
              <a:rPr lang="en-US" dirty="0" smtClean="0"/>
              <a:t> </a:t>
            </a:r>
            <a:r>
              <a:rPr lang="en-US" dirty="0" err="1" smtClean="0"/>
              <a:t>Colina</a:t>
            </a:r>
            <a:r>
              <a:rPr lang="en-US" dirty="0" smtClean="0"/>
              <a:t>, Erik </a:t>
            </a:r>
            <a:r>
              <a:rPr lang="en-US" dirty="0" err="1" smtClean="0"/>
              <a:t>Santiso</a:t>
            </a:r>
            <a:r>
              <a:rPr lang="en-US" dirty="0" smtClean="0"/>
              <a:t>, Lev Gelb, Joe </a:t>
            </a:r>
            <a:r>
              <a:rPr lang="en-US" dirty="0" err="1" smtClean="0"/>
              <a:t>Golab</a:t>
            </a:r>
            <a:r>
              <a:rPr lang="en-US" dirty="0" smtClean="0"/>
              <a:t>, David </a:t>
            </a:r>
            <a:r>
              <a:rPr lang="en-US" dirty="0" err="1" smtClean="0"/>
              <a:t>Sholl</a:t>
            </a:r>
            <a:r>
              <a:rPr lang="en-US" dirty="0" smtClean="0"/>
              <a:t>, Jeff </a:t>
            </a:r>
            <a:r>
              <a:rPr lang="en-US" dirty="0" err="1" smtClean="0"/>
              <a:t>Errington</a:t>
            </a:r>
            <a:r>
              <a:rPr lang="en-US" dirty="0" smtClean="0"/>
              <a:t>, Vanessa Ortiz, Rachel </a:t>
            </a:r>
            <a:r>
              <a:rPr lang="en-US" dirty="0" err="1" smtClean="0"/>
              <a:t>Getman</a:t>
            </a:r>
            <a:r>
              <a:rPr lang="en-US" dirty="0" smtClean="0"/>
              <a:t>, Karl Johnson, and Jonathan Moore</a:t>
            </a:r>
          </a:p>
          <a:p>
            <a:r>
              <a:rPr lang="en-US" dirty="0" smtClean="0"/>
              <a:t>Agenda</a:t>
            </a:r>
          </a:p>
          <a:p>
            <a:pPr lvl="1"/>
            <a:r>
              <a:rPr lang="en-US" b="1" dirty="0" smtClean="0"/>
              <a:t>Finances</a:t>
            </a:r>
            <a:r>
              <a:rPr lang="en-US" dirty="0" smtClean="0"/>
              <a:t>: – see PPTX from </a:t>
            </a:r>
            <a:r>
              <a:rPr lang="en-US" dirty="0" err="1" smtClean="0"/>
              <a:t>CoMSEF</a:t>
            </a:r>
            <a:r>
              <a:rPr lang="en-US" dirty="0" smtClean="0"/>
              <a:t> business meeting</a:t>
            </a:r>
          </a:p>
          <a:p>
            <a:pPr lvl="1"/>
            <a:r>
              <a:rPr lang="en-US" b="1" dirty="0" smtClean="0"/>
              <a:t>Membership</a:t>
            </a:r>
            <a:r>
              <a:rPr lang="en-US" dirty="0" smtClean="0"/>
              <a:t>: In theory, </a:t>
            </a:r>
            <a:r>
              <a:rPr lang="en-US" dirty="0" err="1" smtClean="0"/>
              <a:t>CoMSEF</a:t>
            </a:r>
            <a:r>
              <a:rPr lang="en-US" dirty="0" smtClean="0"/>
              <a:t> has over 1000 members, mostly undergrads that appear were added by </a:t>
            </a:r>
            <a:r>
              <a:rPr lang="en-US" dirty="0" err="1" smtClean="0"/>
              <a:t>AIChE</a:t>
            </a:r>
            <a:r>
              <a:rPr lang="en-US" dirty="0" smtClean="0"/>
              <a:t>. Besides the newsletter, what else can we promote? Of our approximately 230 paid members, about  10% are female. What can we do to attract more females into </a:t>
            </a:r>
            <a:r>
              <a:rPr lang="en-US" dirty="0" err="1" smtClean="0"/>
              <a:t>CoMSEF</a:t>
            </a:r>
            <a:r>
              <a:rPr lang="en-US" dirty="0" smtClean="0"/>
              <a:t>? Add a new initiative, e.g. new award? new session?  new topic based on the development of codes and software? </a:t>
            </a:r>
          </a:p>
          <a:p>
            <a:pPr lvl="2"/>
            <a:r>
              <a:rPr lang="en-US" dirty="0" smtClean="0"/>
              <a:t>Offer a $50 award for a student’s contribution to the </a:t>
            </a:r>
            <a:r>
              <a:rPr lang="en-US" dirty="0" err="1" smtClean="0"/>
              <a:t>CoMSEF</a:t>
            </a:r>
            <a:r>
              <a:rPr lang="en-US" dirty="0" smtClean="0"/>
              <a:t> Newsletter. It should be on a scientific topic (review of a paper, research highlight, </a:t>
            </a:r>
            <a:r>
              <a:rPr lang="en-US" dirty="0" err="1" smtClean="0"/>
              <a:t>etc</a:t>
            </a:r>
            <a:r>
              <a:rPr lang="en-US" dirty="0" smtClean="0"/>
              <a:t>) and reviewed by a </a:t>
            </a:r>
            <a:r>
              <a:rPr lang="en-US" dirty="0" err="1" smtClean="0"/>
              <a:t>CoMSEF</a:t>
            </a:r>
            <a:r>
              <a:rPr lang="en-US" dirty="0" smtClean="0"/>
              <a:t> committee before inclusion but would offer the student a citation.</a:t>
            </a:r>
          </a:p>
          <a:p>
            <a:pPr lvl="2"/>
            <a:r>
              <a:rPr lang="en-US" dirty="0" smtClean="0"/>
              <a:t>Double check how many members are graduate students and/ or post-docs. Seems the number reported by </a:t>
            </a:r>
            <a:r>
              <a:rPr lang="en-US" dirty="0" err="1" smtClean="0"/>
              <a:t>AIChE</a:t>
            </a:r>
            <a:r>
              <a:rPr lang="en-US" dirty="0" smtClean="0"/>
              <a:t> has dropped dramatically.</a:t>
            </a:r>
          </a:p>
          <a:p>
            <a:pPr lvl="2"/>
            <a:r>
              <a:rPr lang="en-US" dirty="0" smtClean="0"/>
              <a:t>All </a:t>
            </a:r>
            <a:r>
              <a:rPr lang="en-US" dirty="0" err="1" smtClean="0"/>
              <a:t>CoMSEF</a:t>
            </a:r>
            <a:r>
              <a:rPr lang="en-US" dirty="0" smtClean="0"/>
              <a:t> session chairs should announce </a:t>
            </a:r>
            <a:r>
              <a:rPr lang="en-US" dirty="0" err="1" smtClean="0"/>
              <a:t>CoMSEF</a:t>
            </a:r>
            <a:r>
              <a:rPr lang="en-US" dirty="0" smtClean="0"/>
              <a:t> sponsorship and encourage membership in the Forum</a:t>
            </a:r>
          </a:p>
          <a:p>
            <a:pPr lvl="2"/>
            <a:r>
              <a:rPr lang="en-US" dirty="0" smtClean="0"/>
              <a:t>Increase </a:t>
            </a:r>
            <a:r>
              <a:rPr lang="en-US" dirty="0" err="1" smtClean="0"/>
              <a:t>CoMSEF</a:t>
            </a:r>
            <a:r>
              <a:rPr lang="en-US" dirty="0" smtClean="0"/>
              <a:t> presence or sponsorship of sessions that attract women participation, e.g. bio related</a:t>
            </a:r>
          </a:p>
          <a:p>
            <a:pPr lvl="2"/>
            <a:r>
              <a:rPr lang="en-US" dirty="0" smtClean="0"/>
              <a:t>Host a </a:t>
            </a:r>
            <a:r>
              <a:rPr lang="en-US" dirty="0" err="1" smtClean="0"/>
              <a:t>CoMSEF</a:t>
            </a:r>
            <a:r>
              <a:rPr lang="en-US" dirty="0" smtClean="0"/>
              <a:t> dinner at a forthcoming Fall meeting to celebrate an anniversary?  </a:t>
            </a:r>
            <a:r>
              <a:rPr lang="en-US" dirty="0" err="1" smtClean="0"/>
              <a:t>CoMSEF</a:t>
            </a:r>
            <a:r>
              <a:rPr lang="en-US" dirty="0" smtClean="0"/>
              <a:t> was approved by </a:t>
            </a:r>
            <a:r>
              <a:rPr lang="en-US" dirty="0" err="1" smtClean="0"/>
              <a:t>AIChE</a:t>
            </a:r>
            <a:r>
              <a:rPr lang="en-US" dirty="0" smtClean="0"/>
              <a:t> in 2000.</a:t>
            </a:r>
          </a:p>
          <a:p>
            <a:pPr lvl="1"/>
            <a:r>
              <a:rPr lang="en-US" b="1" dirty="0" err="1" smtClean="0"/>
              <a:t>CoMSEF</a:t>
            </a:r>
            <a:r>
              <a:rPr lang="en-US" b="1" dirty="0" smtClean="0"/>
              <a:t> sessions </a:t>
            </a:r>
            <a:r>
              <a:rPr lang="en-US" dirty="0" smtClean="0"/>
              <a:t>running well.  New session ideas are welcome but we are limited to ten for San Fran. Send suggestions to Jeff.</a:t>
            </a:r>
          </a:p>
          <a:p>
            <a:pPr lvl="1"/>
            <a:r>
              <a:rPr lang="en-US" b="1" dirty="0" smtClean="0"/>
              <a:t>Awards</a:t>
            </a:r>
            <a:r>
              <a:rPr lang="en-US" dirty="0" smtClean="0"/>
              <a:t>: Faculty award nominations are lower than in past years.</a:t>
            </a:r>
          </a:p>
          <a:p>
            <a:pPr lvl="2"/>
            <a:r>
              <a:rPr lang="en-US" dirty="0" smtClean="0"/>
              <a:t>Send Email to all poster presenters to remind of Graduate Student Award. This should be sent to all members reminding them a poster is evaluated even if they really want to give a talk, i.e. submit both talk and poster</a:t>
            </a:r>
          </a:p>
          <a:p>
            <a:pPr lvl="2"/>
            <a:r>
              <a:rPr lang="en-US" dirty="0" smtClean="0"/>
              <a:t>Send Email to the department chair and/ or department’s Award Committee chair</a:t>
            </a:r>
          </a:p>
          <a:p>
            <a:pPr lvl="2"/>
            <a:r>
              <a:rPr lang="en-US" dirty="0" smtClean="0"/>
              <a:t>Follow up with past award winners; sort of a “Where are they now?” Newsletter section</a:t>
            </a:r>
          </a:p>
        </p:txBody>
      </p:sp>
    </p:spTree>
    <p:extLst>
      <p:ext uri="{BB962C8B-B14F-4D97-AF65-F5344CB8AC3E}">
        <p14:creationId xmlns:p14="http://schemas.microsoft.com/office/powerpoint/2010/main" val="28004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rgbClr val="D5D5D5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2015 </a:t>
            </a:r>
            <a:r>
              <a:rPr lang="en-US" sz="3600" b="1" dirty="0" err="1" smtClean="0">
                <a:solidFill>
                  <a:prstClr val="black"/>
                </a:solidFill>
              </a:rPr>
              <a:t>CoMSEF</a:t>
            </a:r>
            <a:r>
              <a:rPr lang="en-US" sz="3600" b="1" dirty="0" smtClean="0">
                <a:solidFill>
                  <a:prstClr val="black"/>
                </a:solidFill>
              </a:rPr>
              <a:t> Sessions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75" y="1654241"/>
            <a:ext cx="8456415" cy="497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rgbClr val="D5D5D5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2016 </a:t>
            </a:r>
            <a:r>
              <a:rPr lang="en-US" sz="3600" b="1" dirty="0" err="1" smtClean="0">
                <a:solidFill>
                  <a:prstClr val="black"/>
                </a:solidFill>
              </a:rPr>
              <a:t>CoMSEF</a:t>
            </a:r>
            <a:r>
              <a:rPr lang="en-US" sz="3600" b="1" dirty="0" smtClean="0">
                <a:solidFill>
                  <a:prstClr val="black"/>
                </a:solidFill>
              </a:rPr>
              <a:t> Sessions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11" y="1782322"/>
            <a:ext cx="8280705" cy="3094478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31986" y="5481935"/>
            <a:ext cx="7861954" cy="4616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If you are interested in chairing a session, please </a:t>
            </a:r>
            <a:r>
              <a:rPr lang="en-US" i="1" dirty="0">
                <a:solidFill>
                  <a:srgbClr val="C00000"/>
                </a:solidFill>
              </a:rPr>
              <a:t>contact </a:t>
            </a:r>
            <a:r>
              <a:rPr lang="en-US" i="1" dirty="0" smtClean="0">
                <a:solidFill>
                  <a:srgbClr val="C00000"/>
                </a:solidFill>
              </a:rPr>
              <a:t>me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rgbClr val="D5D5D5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2015 Graduate Student Awards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669303" y="1724561"/>
            <a:ext cx="7447175" cy="132343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Abhiram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Muralidhar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395288"/>
            <a:r>
              <a:rPr lang="en-US" dirty="0" smtClean="0">
                <a:solidFill>
                  <a:srgbClr val="008000"/>
                </a:solidFill>
              </a:rPr>
              <a:t>Advisor: Kevin </a:t>
            </a:r>
            <a:r>
              <a:rPr lang="en-US" dirty="0" err="1" smtClean="0">
                <a:solidFill>
                  <a:srgbClr val="008000"/>
                </a:solidFill>
              </a:rPr>
              <a:t>Dorfman</a:t>
            </a:r>
            <a:endParaRPr lang="en-US" dirty="0" smtClean="0">
              <a:solidFill>
                <a:srgbClr val="008000"/>
              </a:solidFill>
            </a:endParaRPr>
          </a:p>
          <a:p>
            <a:pPr marL="395288"/>
            <a:r>
              <a:rPr lang="en-US" dirty="0" smtClean="0">
                <a:solidFill>
                  <a:srgbClr val="008000"/>
                </a:solidFill>
              </a:rPr>
              <a:t>Institution: University </a:t>
            </a:r>
            <a:r>
              <a:rPr lang="en-US" dirty="0">
                <a:solidFill>
                  <a:srgbClr val="008000"/>
                </a:solidFill>
              </a:rPr>
              <a:t>of </a:t>
            </a:r>
            <a:r>
              <a:rPr lang="en-US" dirty="0" smtClean="0">
                <a:solidFill>
                  <a:srgbClr val="008000"/>
                </a:solidFill>
              </a:rPr>
              <a:t>Minnesota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70871" y="3352800"/>
            <a:ext cx="7447175" cy="132343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Christopher </a:t>
            </a:r>
            <a:r>
              <a:rPr lang="en-US" sz="3200" b="1" dirty="0" err="1" smtClean="0">
                <a:solidFill>
                  <a:prstClr val="black"/>
                </a:solidFill>
              </a:rPr>
              <a:t>Paolucci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395288"/>
            <a:r>
              <a:rPr lang="en-US" dirty="0" smtClean="0">
                <a:solidFill>
                  <a:srgbClr val="008000"/>
                </a:solidFill>
              </a:rPr>
              <a:t>Advisor</a:t>
            </a:r>
            <a:r>
              <a:rPr lang="en-US" dirty="0">
                <a:solidFill>
                  <a:srgbClr val="008000"/>
                </a:solidFill>
              </a:rPr>
              <a:t>: William Schneider</a:t>
            </a:r>
            <a:endParaRPr lang="en-US" dirty="0" smtClean="0">
              <a:solidFill>
                <a:srgbClr val="008000"/>
              </a:solidFill>
            </a:endParaRPr>
          </a:p>
          <a:p>
            <a:pPr marL="395288"/>
            <a:r>
              <a:rPr lang="en-US" dirty="0" smtClean="0">
                <a:solidFill>
                  <a:srgbClr val="008000"/>
                </a:solidFill>
              </a:rPr>
              <a:t>Institution</a:t>
            </a:r>
            <a:r>
              <a:rPr lang="en-US" dirty="0">
                <a:solidFill>
                  <a:srgbClr val="008000"/>
                </a:solidFill>
              </a:rPr>
              <a:t>: University of Notre Dame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0" y="5181600"/>
            <a:ext cx="7447175" cy="141577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Karla </a:t>
            </a:r>
            <a:r>
              <a:rPr lang="en-US" sz="3200" b="1" dirty="0" err="1" smtClean="0">
                <a:solidFill>
                  <a:prstClr val="black"/>
                </a:solidFill>
              </a:rPr>
              <a:t>Sprenger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395288"/>
            <a:r>
              <a:rPr lang="en-US" dirty="0" smtClean="0">
                <a:solidFill>
                  <a:srgbClr val="008000"/>
                </a:solidFill>
              </a:rPr>
              <a:t>Advisor: Jim </a:t>
            </a:r>
            <a:r>
              <a:rPr lang="en-US" dirty="0" err="1" smtClean="0">
                <a:solidFill>
                  <a:srgbClr val="008000"/>
                </a:solidFill>
              </a:rPr>
              <a:t>Pfaendtner</a:t>
            </a:r>
            <a:endParaRPr lang="en-US" dirty="0" smtClean="0">
              <a:solidFill>
                <a:srgbClr val="008000"/>
              </a:solidFill>
            </a:endParaRPr>
          </a:p>
          <a:p>
            <a:pPr marL="395288"/>
            <a:r>
              <a:rPr lang="en-US" dirty="0" smtClean="0">
                <a:solidFill>
                  <a:srgbClr val="008000"/>
                </a:solidFill>
              </a:rPr>
              <a:t>Institution: University of Washington</a:t>
            </a:r>
          </a:p>
          <a:p>
            <a:pPr marL="395288"/>
            <a:r>
              <a:rPr lang="en-US" dirty="0" smtClean="0">
                <a:solidFill>
                  <a:prstClr val="black"/>
                </a:solidFill>
              </a:rPr>
              <a:t>2015 </a:t>
            </a:r>
            <a:r>
              <a:rPr lang="en-US" dirty="0" err="1">
                <a:solidFill>
                  <a:prstClr val="black"/>
                </a:solidFill>
              </a:rPr>
              <a:t>CoMSEF</a:t>
            </a:r>
            <a:r>
              <a:rPr lang="en-US" dirty="0">
                <a:solidFill>
                  <a:prstClr val="black"/>
                </a:solidFill>
              </a:rPr>
              <a:t> </a:t>
            </a:r>
            <a:r>
              <a:rPr lang="en-US" dirty="0">
                <a:solidFill>
                  <a:prstClr val="black"/>
                </a:solidFill>
                <a:hlinkClick r:id="rId3"/>
              </a:rPr>
              <a:t>Conference Presentation Award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8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/>
      <p:bldP spid="10" grpId="0"/>
      <p:bldP spid="10" grpId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9300" y="608325"/>
            <a:ext cx="39569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B9AD6"/>
                </a:solidFill>
              </a:rPr>
              <a:t>Sustainable Separation Processes</a:t>
            </a:r>
            <a:r>
              <a:rPr lang="en-US" sz="2100" dirty="0">
                <a:solidFill>
                  <a:srgbClr val="0B9AD6"/>
                </a:solidFill>
              </a:rPr>
              <a:t>:</a:t>
            </a:r>
          </a:p>
          <a:p>
            <a:pPr marL="342900" indent="-342900"/>
            <a:r>
              <a:rPr lang="en-US" sz="1500" dirty="0">
                <a:solidFill>
                  <a:srgbClr val="0B9AD6"/>
                </a:solidFill>
              </a:rPr>
              <a:t>	Accelerating Industrial Application of Less Energy-Intensive Alternative Separations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037" y="5909676"/>
            <a:ext cx="1667957" cy="622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90" y="465295"/>
            <a:ext cx="3314738" cy="950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5" y="5959682"/>
            <a:ext cx="1620841" cy="4841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51" y="2644094"/>
            <a:ext cx="856535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</a:rPr>
              <a:t>The </a:t>
            </a:r>
            <a:r>
              <a:rPr lang="en-US" sz="1500" b="1" dirty="0">
                <a:solidFill>
                  <a:prstClr val="black"/>
                </a:solidFill>
              </a:rPr>
              <a:t>goal</a:t>
            </a:r>
            <a:r>
              <a:rPr lang="en-US" sz="1500" dirty="0">
                <a:solidFill>
                  <a:prstClr val="black"/>
                </a:solidFill>
              </a:rPr>
              <a:t> of the two-year NIST AMTech planning project is to create an innovation roadmap for advancing the rational design and predictable, widespread industrial application of less energy-intensive separation processes as alternatives to distillation.  The collaboratively-developed roadmap will identify and prioritize research, development, and demonstration needs starting at the molecular level. </a:t>
            </a:r>
          </a:p>
          <a:p>
            <a:endParaRPr lang="en-US" sz="1200" dirty="0">
              <a:solidFill>
                <a:prstClr val="black"/>
              </a:solidFill>
            </a:endParaRPr>
          </a:p>
          <a:p>
            <a:r>
              <a:rPr lang="en-US" sz="1500" dirty="0">
                <a:solidFill>
                  <a:prstClr val="black"/>
                </a:solidFill>
              </a:rPr>
              <a:t>The </a:t>
            </a:r>
            <a:r>
              <a:rPr lang="en-US" sz="1500" b="1" dirty="0">
                <a:solidFill>
                  <a:prstClr val="black"/>
                </a:solidFill>
              </a:rPr>
              <a:t>roadmap </a:t>
            </a:r>
            <a:r>
              <a:rPr lang="en-US" sz="1500" dirty="0">
                <a:solidFill>
                  <a:prstClr val="black"/>
                </a:solidFill>
              </a:rPr>
              <a:t>will be developed via 3 workshops in 2016; the first is planned for Feb. 17-18 at ACS in D.C.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289" y="1803861"/>
            <a:ext cx="858196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C&amp;EN Web Date: May 12, 2015</a:t>
            </a:r>
          </a:p>
          <a:p>
            <a:r>
              <a:rPr lang="en-US" sz="15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Chemistry Institute Receives $500,000 Federal Grant</a:t>
            </a:r>
          </a:p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Sustainability: Advanced manufacturing project aims to boost development of environmentally-friendly separation processes.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6332" y="5800615"/>
            <a:ext cx="3116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Learn more at </a:t>
            </a:r>
            <a:r>
              <a:rPr lang="en-US" dirty="0">
                <a:solidFill>
                  <a:srgbClr val="FF0000"/>
                </a:solidFill>
                <a:hlinkClick r:id="rId5"/>
              </a:rPr>
              <a:t>http://altsep.org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</a:rPr>
              <a:t>AIChE 2015 Annual Meeting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85749" y="4408265"/>
          <a:ext cx="856535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3652"/>
                <a:gridCol w="2221706"/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We</a:t>
                      </a:r>
                      <a:r>
                        <a:rPr lang="en-US" sz="1200" dirty="0" smtClean="0"/>
                        <a:t> need</a:t>
                      </a:r>
                      <a:r>
                        <a:rPr lang="en-US" sz="1200" b="0" dirty="0" smtClean="0"/>
                        <a:t>:</a:t>
                      </a:r>
                      <a:endParaRPr lang="en-US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Please contact:</a:t>
                      </a:r>
                      <a:endParaRPr lang="en-US" sz="1200" b="0" dirty="0"/>
                    </a:p>
                  </a:txBody>
                  <a:tcPr marL="68580" marR="68580" marT="34290" marB="34290"/>
                </a:tc>
              </a:tr>
              <a:tr h="251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Info on the types of separations currently via distillation to align roadmapping with industrial needs.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6"/>
                        </a:rPr>
                        <a:t>robert.j.giraud@chemours.com</a:t>
                      </a:r>
                      <a:endParaRPr lang="en-US" sz="1200" dirty="0" smtClean="0"/>
                    </a:p>
                  </a:txBody>
                  <a:tcPr marL="68580" marR="68580" marT="34290" marB="34290"/>
                </a:tc>
              </a:tr>
              <a:tr h="251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Collaborators to describe path from defining mixture composition to obtaining molecular properties.</a:t>
                      </a:r>
                      <a:endParaRPr lang="en-US" sz="12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hlinkClick r:id="rId6"/>
                        </a:rPr>
                        <a:t>robert.j.giraud@chemours.com</a:t>
                      </a:r>
                      <a:endParaRPr lang="en-US" sz="1200" dirty="0" smtClean="0"/>
                    </a:p>
                  </a:txBody>
                  <a:tcPr marL="68580" marR="68580" marT="34290" marB="34290"/>
                </a:tc>
              </a:tr>
              <a:tr h="251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Practitioners</a:t>
                      </a:r>
                      <a:r>
                        <a:rPr lang="en-US" sz="1200" baseline="0" dirty="0" smtClean="0"/>
                        <a:t> and researchers to s</a:t>
                      </a:r>
                      <a:r>
                        <a:rPr lang="en-US" sz="1200" dirty="0" smtClean="0"/>
                        <a:t>ign up to participate </a:t>
                      </a:r>
                      <a:r>
                        <a:rPr lang="en-US" sz="1200" baseline="0" dirty="0" smtClean="0"/>
                        <a:t>in roadmapping workshops.</a:t>
                      </a:r>
                      <a:endParaRPr lang="en-US" sz="12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7"/>
                        </a:rPr>
                        <a:t>gciroundtable@acs.org</a:t>
                      </a:r>
                      <a:endParaRPr lang="en-US" sz="1200" dirty="0" smtClean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3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Meeting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Wednesday, </a:t>
            </a:r>
            <a:r>
              <a:rPr lang="en-US" dirty="0" smtClean="0"/>
              <a:t>11-Nov</a:t>
            </a:r>
            <a:r>
              <a:rPr lang="en-US" dirty="0"/>
              <a:t>, </a:t>
            </a:r>
            <a:r>
              <a:rPr lang="en-US" dirty="0" smtClean="0"/>
              <a:t>6:15pm</a:t>
            </a:r>
            <a:r>
              <a:rPr lang="en-US" dirty="0"/>
              <a:t>, </a:t>
            </a:r>
            <a:r>
              <a:rPr lang="en-US" dirty="0" smtClean="0"/>
              <a:t>SLC-CC 255B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Attendance: ~ 75 People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 smtClean="0"/>
              <a:t>CoMSEF</a:t>
            </a:r>
            <a:r>
              <a:rPr lang="en-US" dirty="0" smtClean="0"/>
              <a:t> Awards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FOMMS 2015 Conference Award </a:t>
            </a:r>
            <a:r>
              <a:rPr lang="en-US" dirty="0" smtClean="0"/>
              <a:t>– Kayla </a:t>
            </a:r>
            <a:r>
              <a:rPr lang="en-US" dirty="0" err="1"/>
              <a:t>Sprenger</a:t>
            </a:r>
            <a:r>
              <a:rPr lang="en-US" dirty="0"/>
              <a:t>, U of Washington (Advisor: Jim </a:t>
            </a:r>
            <a:r>
              <a:rPr lang="en-US" dirty="0" err="1"/>
              <a:t>Pfaendtner</a:t>
            </a:r>
            <a:r>
              <a:rPr lang="en-US" dirty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Impact </a:t>
            </a:r>
            <a:r>
              <a:rPr lang="en-US" dirty="0"/>
              <a:t>Award &amp; Plaque – Cameron Abrams, Drexel U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Young Investigator Award &amp; Plaque – Joshua Anderson, U of Michigan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Graduate </a:t>
            </a:r>
            <a:r>
              <a:rPr lang="en-US" dirty="0"/>
              <a:t>Student Poster </a:t>
            </a:r>
            <a:r>
              <a:rPr lang="en-US" dirty="0" smtClean="0"/>
              <a:t>Awards – </a:t>
            </a:r>
            <a:r>
              <a:rPr lang="en-US" dirty="0" err="1" smtClean="0"/>
              <a:t>Abhiram</a:t>
            </a:r>
            <a:r>
              <a:rPr lang="en-US" dirty="0" smtClean="0"/>
              <a:t> </a:t>
            </a:r>
            <a:r>
              <a:rPr lang="en-US" dirty="0" err="1" smtClean="0"/>
              <a:t>Muralidhar</a:t>
            </a:r>
            <a:r>
              <a:rPr lang="en-US" dirty="0" smtClean="0"/>
              <a:t> (</a:t>
            </a:r>
            <a:r>
              <a:rPr lang="en-US" dirty="0" err="1" smtClean="0"/>
              <a:t>Dorfman</a:t>
            </a:r>
            <a:r>
              <a:rPr lang="en-US" dirty="0" smtClean="0"/>
              <a:t>) &amp; Christopher </a:t>
            </a:r>
            <a:r>
              <a:rPr lang="en-US" dirty="0" err="1" smtClean="0"/>
              <a:t>Paolucci</a:t>
            </a:r>
            <a:r>
              <a:rPr lang="en-US" dirty="0" smtClean="0"/>
              <a:t> (Schneider)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New $50 award for students who write a scientific, reviewed highlight for the </a:t>
            </a:r>
            <a:r>
              <a:rPr lang="en-US" dirty="0" err="1" smtClean="0"/>
              <a:t>CoMSEF</a:t>
            </a:r>
            <a:r>
              <a:rPr lang="en-US" dirty="0" smtClean="0"/>
              <a:t> Newsletter to start in 2016 – details coming to the web site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New Liaison Directors – </a:t>
            </a:r>
            <a:r>
              <a:rPr lang="en-US" dirty="0"/>
              <a:t>Vanessa Ortiz </a:t>
            </a:r>
            <a:r>
              <a:rPr lang="en-US" dirty="0" smtClean="0"/>
              <a:t>and </a:t>
            </a:r>
            <a:r>
              <a:rPr lang="en-US" dirty="0"/>
              <a:t>Rachel </a:t>
            </a:r>
            <a:r>
              <a:rPr lang="en-US" dirty="0" err="1" smtClean="0"/>
              <a:t>Getman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 smtClean="0"/>
              <a:t>CoMSEF</a:t>
            </a:r>
            <a:r>
              <a:rPr lang="en-US" dirty="0" smtClean="0"/>
              <a:t> Sessions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2015 going well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Session Ideas and Chair Volunteers for 2016 please contact Jeff before 14-Dec-2015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Financial Report: Unlike past years, expenses (awards) will exceed revenue (dues) because of Conference Award; however, expect a 2016 carryover of  about $1700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FOMMS 2018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July 22-26 or July 29-August 2; location TBD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Clare </a:t>
            </a:r>
            <a:r>
              <a:rPr lang="en-US" dirty="0" err="1"/>
              <a:t>Adjiman</a:t>
            </a:r>
            <a:r>
              <a:rPr lang="en-US" dirty="0" smtClean="0"/>
              <a:t>, Jeff </a:t>
            </a:r>
            <a:r>
              <a:rPr lang="en-US" dirty="0" err="1" smtClean="0"/>
              <a:t>Errington</a:t>
            </a:r>
            <a:r>
              <a:rPr lang="en-US" dirty="0" smtClean="0"/>
              <a:t>, and </a:t>
            </a:r>
            <a:r>
              <a:rPr lang="en-US" dirty="0" err="1" smtClean="0"/>
              <a:t>Ilja</a:t>
            </a:r>
            <a:r>
              <a:rPr lang="en-US" dirty="0" smtClean="0"/>
              <a:t> </a:t>
            </a:r>
            <a:r>
              <a:rPr lang="en-US" dirty="0" err="1"/>
              <a:t>Siepmann</a:t>
            </a:r>
            <a:r>
              <a:rPr lang="en-US" dirty="0" smtClean="0"/>
              <a:t> are chairs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Meeting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Announcements</a:t>
            </a:r>
          </a:p>
          <a:p>
            <a:pPr lvl="1"/>
            <a:r>
              <a:rPr lang="en-US" dirty="0" err="1"/>
              <a:t>AIChE</a:t>
            </a:r>
            <a:r>
              <a:rPr lang="en-US" dirty="0"/>
              <a:t> Institute Lecture named for John M </a:t>
            </a:r>
            <a:r>
              <a:rPr lang="en-US" dirty="0" err="1"/>
              <a:t>Prausnitz</a:t>
            </a:r>
            <a:endParaRPr lang="en-US" dirty="0"/>
          </a:p>
          <a:p>
            <a:pPr lvl="2"/>
            <a:r>
              <a:rPr lang="en-US" dirty="0"/>
              <a:t>Tribute Issue, </a:t>
            </a:r>
            <a:r>
              <a:rPr lang="en-US" dirty="0" err="1"/>
              <a:t>AIChE</a:t>
            </a:r>
            <a:r>
              <a:rPr lang="en-US" dirty="0"/>
              <a:t> J., September 2015</a:t>
            </a:r>
          </a:p>
          <a:p>
            <a:pPr lvl="2"/>
            <a:r>
              <a:rPr lang="en-US" dirty="0"/>
              <a:t>Renaming the lecture does not change selection criteria</a:t>
            </a:r>
          </a:p>
          <a:p>
            <a:pPr lvl="2"/>
            <a:r>
              <a:rPr lang="en-US" dirty="0"/>
              <a:t>Online donation to endow the lecture</a:t>
            </a:r>
          </a:p>
          <a:p>
            <a:pPr lvl="2"/>
            <a:r>
              <a:rPr lang="en-US" dirty="0"/>
              <a:t>Request to Area 1a to nominate the “right” person for the 1</a:t>
            </a:r>
            <a:r>
              <a:rPr lang="en-US" baseline="30000" dirty="0"/>
              <a:t>st</a:t>
            </a:r>
            <a:r>
              <a:rPr lang="en-US" dirty="0"/>
              <a:t> lecture (2016)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73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COMSEF Awards and Newsletter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" r="1511" b="37305"/>
          <a:stretch/>
        </p:blipFill>
        <p:spPr>
          <a:xfrm>
            <a:off x="218433" y="1676400"/>
            <a:ext cx="8706393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5" t="11999" r="33905" b="20000"/>
          <a:stretch/>
        </p:blipFill>
        <p:spPr>
          <a:xfrm>
            <a:off x="3904130" y="2362200"/>
            <a:ext cx="3030072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7437" r="33333" b="15896"/>
          <a:stretch/>
        </p:blipFill>
        <p:spPr>
          <a:xfrm>
            <a:off x="6055330" y="3047999"/>
            <a:ext cx="2869495" cy="358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Liaison Directors (</a:t>
            </a:r>
            <a:r>
              <a:rPr lang="en-US" b="1" dirty="0" smtClean="0"/>
              <a:t>2015-2017)</a:t>
            </a:r>
            <a:endParaRPr lang="en-US" dirty="0"/>
          </a:p>
          <a:p>
            <a:pPr lvl="1"/>
            <a:r>
              <a:rPr lang="en-US" b="1" dirty="0" smtClean="0"/>
              <a:t>Vanessa Ortiz</a:t>
            </a:r>
          </a:p>
          <a:p>
            <a:pPr lvl="1"/>
            <a:r>
              <a:rPr lang="en-US" b="1" dirty="0" smtClean="0"/>
              <a:t>Rachel </a:t>
            </a:r>
            <a:r>
              <a:rPr lang="en-US" b="1" dirty="0" err="1" smtClean="0"/>
              <a:t>Getman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Liaison </a:t>
            </a:r>
            <a:r>
              <a:rPr lang="en-US" b="1" dirty="0"/>
              <a:t>Directors (2014-2016)</a:t>
            </a:r>
            <a:endParaRPr lang="en-US" dirty="0"/>
          </a:p>
          <a:p>
            <a:pPr lvl="1"/>
            <a:r>
              <a:rPr lang="en-US" dirty="0"/>
              <a:t>Erik </a:t>
            </a:r>
            <a:r>
              <a:rPr lang="en-US" dirty="0" err="1"/>
              <a:t>Santiso</a:t>
            </a:r>
            <a:endParaRPr lang="en-US" dirty="0"/>
          </a:p>
          <a:p>
            <a:pPr lvl="1"/>
            <a:r>
              <a:rPr lang="en-US" dirty="0"/>
              <a:t>Michael Shirts</a:t>
            </a:r>
          </a:p>
          <a:p>
            <a:endParaRPr lang="en-US" b="1" dirty="0" smtClean="0"/>
          </a:p>
          <a:p>
            <a:pPr algn="r"/>
            <a:r>
              <a:rPr lang="en-US" b="1" dirty="0" smtClean="0"/>
              <a:t>Liaison </a:t>
            </a:r>
            <a:r>
              <a:rPr lang="en-US" b="1" dirty="0"/>
              <a:t>Directors (2013-2015)</a:t>
            </a:r>
            <a:endParaRPr lang="en-US" dirty="0"/>
          </a:p>
          <a:p>
            <a:pPr lvl="1" algn="r"/>
            <a:r>
              <a:rPr lang="en-US" dirty="0"/>
              <a:t>Karl Johnson</a:t>
            </a:r>
          </a:p>
          <a:p>
            <a:pPr lvl="1" algn="r"/>
            <a:r>
              <a:rPr lang="en-US" dirty="0"/>
              <a:t>Lev Gelb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</a:t>
            </a:r>
            <a:r>
              <a:rPr lang="en-US" dirty="0" err="1" smtClean="0"/>
              <a:t>CoMSEF</a:t>
            </a:r>
            <a:r>
              <a:rPr lang="en-US" dirty="0" smtClean="0"/>
              <a:t> ELECTIONS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dirty="0" smtClean="0"/>
              <a:t>2013 Carryover	</a:t>
            </a:r>
            <a:r>
              <a:rPr lang="en-US" altLang="en-US" dirty="0" smtClean="0">
                <a:solidFill>
                  <a:schemeClr val="tx1"/>
                </a:solidFill>
              </a:rPr>
              <a:t>$2359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dirty="0" smtClean="0"/>
              <a:t>Total Revenue 	</a:t>
            </a:r>
            <a:r>
              <a:rPr lang="en-US" altLang="en-US" dirty="0" smtClean="0">
                <a:solidFill>
                  <a:srgbClr val="00B050"/>
                </a:solidFill>
              </a:rPr>
              <a:t>$2366 </a:t>
            </a:r>
            <a:r>
              <a:rPr lang="en-US" altLang="en-US" dirty="0" smtClean="0"/>
              <a:t>(dues $10/year)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dirty="0" smtClean="0"/>
              <a:t>Total Expenses	</a:t>
            </a:r>
            <a:r>
              <a:rPr lang="en-US" altLang="en-US" dirty="0" smtClean="0">
                <a:solidFill>
                  <a:srgbClr val="FF0000"/>
                </a:solidFill>
              </a:rPr>
              <a:t>$1691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altLang="en-US" dirty="0" smtClean="0"/>
              <a:t>Impact Award &amp; Plaque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altLang="en-US" dirty="0" smtClean="0"/>
              <a:t>Young Investigator Award &amp; Plaque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altLang="en-US" dirty="0" smtClean="0"/>
              <a:t>Two Graduate Student Poster Awards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alt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400" i="1" dirty="0" smtClean="0">
                <a:solidFill>
                  <a:schemeClr val="tx1"/>
                </a:solidFill>
              </a:rPr>
              <a:t>End of Year Balance $3034</a:t>
            </a:r>
          </a:p>
          <a:p>
            <a:pPr lvl="8">
              <a:spcBef>
                <a:spcPts val="0"/>
              </a:spcBef>
              <a:spcAft>
                <a:spcPts val="1200"/>
              </a:spcAft>
            </a:pPr>
            <a:endParaRPr lang="en-US" altLang="en-US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CoMSEF Financials: 2014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6925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tx1"/>
                </a:solidFill>
              </a:rPr>
              <a:t>Balance (as of Sep) … ($255)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2014 Carryover	</a:t>
            </a:r>
            <a:r>
              <a:rPr lang="en-US" altLang="en-US" dirty="0" smtClean="0">
                <a:solidFill>
                  <a:schemeClr val="tx1"/>
                </a:solidFill>
              </a:rPr>
              <a:t>$3034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Current Revenue 	</a:t>
            </a:r>
            <a:r>
              <a:rPr lang="en-US" altLang="en-US" dirty="0" smtClean="0">
                <a:solidFill>
                  <a:srgbClr val="00B050"/>
                </a:solidFill>
              </a:rPr>
              <a:t>$1745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Current Expenses	</a:t>
            </a:r>
            <a:r>
              <a:rPr lang="en-US" altLang="en-US" dirty="0" smtClean="0">
                <a:solidFill>
                  <a:srgbClr val="FF0000"/>
                </a:solidFill>
              </a:rPr>
              <a:t>$2000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FOMMS 2015 Conference Award 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Kayla </a:t>
            </a:r>
            <a:r>
              <a:rPr lang="en-US" altLang="en-US" dirty="0" err="1" smtClean="0"/>
              <a:t>Sprenger</a:t>
            </a:r>
            <a:r>
              <a:rPr lang="en-US" altLang="en-US" dirty="0" smtClean="0"/>
              <a:t>, U of Washington (Advisor: Jim </a:t>
            </a:r>
            <a:r>
              <a:rPr lang="en-US" altLang="en-US" dirty="0" err="1" smtClean="0"/>
              <a:t>Pfaendtner</a:t>
            </a:r>
            <a:r>
              <a:rPr lang="en-US" altLang="en-US" dirty="0" smtClean="0"/>
              <a:t>)</a:t>
            </a:r>
          </a:p>
          <a:p>
            <a:pPr lvl="8">
              <a:spcBef>
                <a:spcPts val="0"/>
              </a:spcBef>
              <a:spcAft>
                <a:spcPts val="600"/>
              </a:spcAft>
            </a:pPr>
            <a:endParaRPr lang="en-US" alt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2015 Forecast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Total Revenue	</a:t>
            </a:r>
            <a:r>
              <a:rPr lang="en-US" altLang="en-US" dirty="0" smtClean="0">
                <a:solidFill>
                  <a:srgbClr val="00B050"/>
                </a:solidFill>
              </a:rPr>
              <a:t>$2300 (</a:t>
            </a:r>
            <a:r>
              <a:rPr lang="en-US" altLang="en-US" dirty="0" err="1" smtClean="0">
                <a:solidFill>
                  <a:srgbClr val="00B050"/>
                </a:solidFill>
              </a:rPr>
              <a:t>est</a:t>
            </a:r>
            <a:r>
              <a:rPr lang="en-US" altLang="en-US" dirty="0" smtClean="0">
                <a:solidFill>
                  <a:srgbClr val="00B050"/>
                </a:solidFill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Total Expenses	</a:t>
            </a:r>
            <a:r>
              <a:rPr lang="en-US" altLang="en-US" dirty="0" smtClean="0">
                <a:solidFill>
                  <a:srgbClr val="FF0000"/>
                </a:solidFill>
              </a:rPr>
              <a:t>$3700 (</a:t>
            </a:r>
            <a:r>
              <a:rPr lang="en-US" altLang="en-US" dirty="0" err="1" smtClean="0">
                <a:solidFill>
                  <a:srgbClr val="FF0000"/>
                </a:solidFill>
              </a:rPr>
              <a:t>est</a:t>
            </a:r>
            <a:r>
              <a:rPr lang="en-US" altLang="en-US" dirty="0" smtClean="0">
                <a:solidFill>
                  <a:srgbClr val="FF0000"/>
                </a:solidFill>
              </a:rPr>
              <a:t>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Impact Award &amp;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Plaque </a:t>
            </a:r>
            <a:r>
              <a:rPr lang="en-US" altLang="en-US" dirty="0" smtClean="0"/>
              <a:t>– Cameron </a:t>
            </a:r>
            <a:r>
              <a:rPr lang="en-US" altLang="en-US" dirty="0"/>
              <a:t>Abrams, Drexel U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Young Investigator Award &amp;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Plaque </a:t>
            </a:r>
            <a:r>
              <a:rPr lang="en-US" altLang="en-US" dirty="0" smtClean="0"/>
              <a:t>– Joshua </a:t>
            </a:r>
            <a:r>
              <a:rPr lang="en-US" altLang="en-US" dirty="0"/>
              <a:t>Anderson, U of Michigan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Two Graduate Student Poster Awards</a:t>
            </a:r>
          </a:p>
          <a:p>
            <a:pPr lvl="8">
              <a:spcBef>
                <a:spcPts val="0"/>
              </a:spcBef>
              <a:spcAft>
                <a:spcPts val="600"/>
              </a:spcAft>
            </a:pPr>
            <a:endParaRPr lang="en-US" alt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2200" i="1" dirty="0" smtClean="0">
                <a:solidFill>
                  <a:schemeClr val="tx1"/>
                </a:solidFill>
              </a:rPr>
              <a:t>Carryover	$1634 (</a:t>
            </a:r>
            <a:r>
              <a:rPr lang="en-US" altLang="en-US" sz="2200" i="1" dirty="0" err="1" smtClean="0">
                <a:solidFill>
                  <a:schemeClr val="tx1"/>
                </a:solidFill>
              </a:rPr>
              <a:t>est</a:t>
            </a:r>
            <a:r>
              <a:rPr lang="en-US" altLang="en-US" sz="2200" i="1" dirty="0" smtClean="0">
                <a:solidFill>
                  <a:schemeClr val="tx1"/>
                </a:solidFill>
              </a:rPr>
              <a:t>)</a:t>
            </a:r>
            <a:endParaRPr lang="en-US" altLang="en-US" sz="2200" i="1" dirty="0">
              <a:solidFill>
                <a:schemeClr val="tx1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CoMSEF Financials: FORECAST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5542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34" y="1524000"/>
            <a:ext cx="8154716" cy="528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to renew membership and/or recruit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COMSEF!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430" y="1477288"/>
            <a:ext cx="8687170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43434"/>
                </a:solidFill>
                <a:latin typeface="Verdana" charset="0"/>
              </a:rPr>
              <a:t>Membership </a:t>
            </a:r>
            <a:r>
              <a:rPr lang="en-US" dirty="0">
                <a:solidFill>
                  <a:srgbClr val="343434"/>
                </a:solidFill>
                <a:latin typeface="Verdana" charset="0"/>
              </a:rPr>
              <a:t>in </a:t>
            </a:r>
            <a:r>
              <a:rPr lang="en-US" dirty="0" err="1">
                <a:solidFill>
                  <a:srgbClr val="343434"/>
                </a:solidFill>
                <a:latin typeface="Verdana" charset="0"/>
              </a:rPr>
              <a:t>CoMSEF</a:t>
            </a:r>
            <a:r>
              <a:rPr lang="en-US" dirty="0">
                <a:solidFill>
                  <a:srgbClr val="343434"/>
                </a:solidFill>
                <a:latin typeface="Verdana" charset="0"/>
              </a:rPr>
              <a:t> is only $</a:t>
            </a:r>
            <a:r>
              <a:rPr lang="en-US" dirty="0" smtClean="0">
                <a:solidFill>
                  <a:srgbClr val="343434"/>
                </a:solidFill>
                <a:latin typeface="Verdana" charset="0"/>
              </a:rPr>
              <a:t>10 (free for Graduate students)! </a:t>
            </a:r>
            <a:r>
              <a:rPr lang="en-US" dirty="0">
                <a:solidFill>
                  <a:srgbClr val="343434"/>
                </a:solidFill>
                <a:latin typeface="Verdana" charset="0"/>
              </a:rPr>
              <a:t> As a </a:t>
            </a:r>
            <a:r>
              <a:rPr lang="en-US" dirty="0" err="1">
                <a:solidFill>
                  <a:srgbClr val="343434"/>
                </a:solidFill>
                <a:latin typeface="Verdana" charset="0"/>
              </a:rPr>
              <a:t>CoMSEF</a:t>
            </a:r>
            <a:r>
              <a:rPr lang="en-US" dirty="0">
                <a:solidFill>
                  <a:srgbClr val="343434"/>
                </a:solidFill>
                <a:latin typeface="Verdana" charset="0"/>
              </a:rPr>
              <a:t> member you can be nominated  (if eligible) for one of the </a:t>
            </a:r>
            <a:r>
              <a:rPr lang="en-US" dirty="0" err="1" smtClean="0">
                <a:solidFill>
                  <a:srgbClr val="343434"/>
                </a:solidFill>
                <a:latin typeface="Verdana" charset="0"/>
              </a:rPr>
              <a:t>CoMSEF</a:t>
            </a:r>
            <a:r>
              <a:rPr lang="en-US" dirty="0" smtClean="0">
                <a:solidFill>
                  <a:srgbClr val="343434"/>
                </a:solidFill>
                <a:latin typeface="Verdana" charset="0"/>
              </a:rPr>
              <a:t> awards</a:t>
            </a:r>
            <a:r>
              <a:rPr lang="en-US" dirty="0">
                <a:solidFill>
                  <a:srgbClr val="343434"/>
                </a:solidFill>
                <a:latin typeface="Verdana" charset="0"/>
              </a:rPr>
              <a:t>.  </a:t>
            </a:r>
            <a:endParaRPr lang="en-US" dirty="0" smtClean="0">
              <a:solidFill>
                <a:srgbClr val="343434"/>
              </a:solidFill>
              <a:latin typeface="Verdana" charset="0"/>
            </a:endParaRPr>
          </a:p>
          <a:p>
            <a:endParaRPr lang="en-US" dirty="0">
              <a:solidFill>
                <a:srgbClr val="343434"/>
              </a:solidFill>
              <a:latin typeface="Verdana" charset="0"/>
            </a:endParaRPr>
          </a:p>
          <a:p>
            <a:r>
              <a:rPr lang="en-US" dirty="0" smtClean="0">
                <a:solidFill>
                  <a:srgbClr val="343434"/>
                </a:solidFill>
                <a:latin typeface="Verdana" charset="0"/>
              </a:rPr>
              <a:t>Membership </a:t>
            </a:r>
            <a:r>
              <a:rPr lang="en-US" dirty="0">
                <a:solidFill>
                  <a:srgbClr val="343434"/>
                </a:solidFill>
                <a:latin typeface="Verdana" charset="0"/>
              </a:rPr>
              <a:t>in </a:t>
            </a:r>
            <a:r>
              <a:rPr lang="en-US" dirty="0" err="1">
                <a:solidFill>
                  <a:srgbClr val="343434"/>
                </a:solidFill>
                <a:latin typeface="Verdana" charset="0"/>
              </a:rPr>
              <a:t>AIChE</a:t>
            </a:r>
            <a:r>
              <a:rPr lang="en-US" dirty="0">
                <a:solidFill>
                  <a:srgbClr val="343434"/>
                </a:solidFill>
                <a:latin typeface="Verdana" charset="0"/>
              </a:rPr>
              <a:t> is not a requirement to join </a:t>
            </a:r>
            <a:r>
              <a:rPr lang="en-US" dirty="0" err="1">
                <a:solidFill>
                  <a:srgbClr val="343434"/>
                </a:solidFill>
                <a:latin typeface="Verdana" charset="0"/>
              </a:rPr>
              <a:t>CoMSEF</a:t>
            </a:r>
            <a:r>
              <a:rPr lang="en-US" dirty="0">
                <a:solidFill>
                  <a:srgbClr val="343434"/>
                </a:solidFill>
                <a:latin typeface="Verdana" charset="0"/>
              </a:rPr>
              <a:t>; however, if you're not a member, you might consider joining if you are interested in being an officer of </a:t>
            </a:r>
            <a:r>
              <a:rPr lang="en-US" dirty="0" err="1">
                <a:solidFill>
                  <a:srgbClr val="343434"/>
                </a:solidFill>
                <a:latin typeface="Verdana" charset="0"/>
              </a:rPr>
              <a:t>CoMSEF</a:t>
            </a:r>
            <a:r>
              <a:rPr lang="en-US" dirty="0" smtClean="0">
                <a:solidFill>
                  <a:srgbClr val="343434"/>
                </a:solidFill>
                <a:latin typeface="Verdana" charset="0"/>
              </a:rPr>
              <a:t>.</a:t>
            </a:r>
          </a:p>
          <a:p>
            <a:endParaRPr lang="en-US" dirty="0">
              <a:solidFill>
                <a:srgbClr val="343434"/>
              </a:solidFill>
              <a:latin typeface="Verdana" charset="0"/>
            </a:endParaRPr>
          </a:p>
          <a:p>
            <a:r>
              <a:rPr lang="en-US" dirty="0">
                <a:solidFill>
                  <a:srgbClr val="343434"/>
                </a:solidFill>
                <a:latin typeface="Verdana" charset="0"/>
              </a:rPr>
              <a:t>Additionally, as a </a:t>
            </a:r>
            <a:r>
              <a:rPr lang="en-US" dirty="0" err="1">
                <a:solidFill>
                  <a:srgbClr val="343434"/>
                </a:solidFill>
                <a:latin typeface="Verdana" charset="0"/>
              </a:rPr>
              <a:t>CoMSEF</a:t>
            </a:r>
            <a:r>
              <a:rPr lang="en-US" dirty="0">
                <a:solidFill>
                  <a:srgbClr val="343434"/>
                </a:solidFill>
                <a:latin typeface="Verdana" charset="0"/>
              </a:rPr>
              <a:t> member </a:t>
            </a:r>
            <a:r>
              <a:rPr lang="en-US" dirty="0" smtClean="0">
                <a:solidFill>
                  <a:srgbClr val="343434"/>
                </a:solidFill>
                <a:latin typeface="Verdana" charset="0"/>
              </a:rPr>
              <a:t>you </a:t>
            </a:r>
            <a:r>
              <a:rPr lang="en-US" dirty="0">
                <a:solidFill>
                  <a:srgbClr val="343434"/>
                </a:solidFill>
                <a:latin typeface="Verdana" charset="0"/>
              </a:rPr>
              <a:t>will receive a copy of our semi-annual newsletter, which highlights </a:t>
            </a:r>
            <a:r>
              <a:rPr lang="en-US" dirty="0" err="1">
                <a:solidFill>
                  <a:srgbClr val="343434"/>
                </a:solidFill>
                <a:latin typeface="Verdana" charset="0"/>
              </a:rPr>
              <a:t>CoMSEF</a:t>
            </a:r>
            <a:r>
              <a:rPr lang="en-US" dirty="0">
                <a:solidFill>
                  <a:srgbClr val="343434"/>
                </a:solidFill>
                <a:latin typeface="Verdana" charset="0"/>
              </a:rPr>
              <a:t> activities, opportunities, and recent papers in the literature, </a:t>
            </a:r>
            <a:r>
              <a:rPr lang="en-US" dirty="0" smtClean="0">
                <a:solidFill>
                  <a:srgbClr val="343434"/>
                </a:solidFill>
                <a:latin typeface="Verdana" charset="0"/>
              </a:rPr>
              <a:t>and </a:t>
            </a:r>
            <a:r>
              <a:rPr lang="en-US" dirty="0">
                <a:solidFill>
                  <a:srgbClr val="343434"/>
                </a:solidFill>
                <a:latin typeface="Verdana" charset="0"/>
              </a:rPr>
              <a:t>upcoming conferences of interest to the </a:t>
            </a:r>
            <a:r>
              <a:rPr lang="en-US" dirty="0" err="1">
                <a:solidFill>
                  <a:srgbClr val="343434"/>
                </a:solidFill>
                <a:latin typeface="Verdana" charset="0"/>
              </a:rPr>
              <a:t>CoMSEF</a:t>
            </a:r>
            <a:r>
              <a:rPr lang="en-US" dirty="0">
                <a:solidFill>
                  <a:srgbClr val="343434"/>
                </a:solidFill>
                <a:latin typeface="Verdana" charset="0"/>
              </a:rPr>
              <a:t> community.  </a:t>
            </a:r>
            <a:endParaRPr lang="en-US" dirty="0" smtClean="0">
              <a:solidFill>
                <a:srgbClr val="343434"/>
              </a:solidFill>
              <a:latin typeface="Verdana" charset="0"/>
            </a:endParaRPr>
          </a:p>
          <a:p>
            <a:endParaRPr lang="en-US" dirty="0">
              <a:solidFill>
                <a:srgbClr val="343434"/>
              </a:solidFill>
              <a:latin typeface="Verdana" charset="0"/>
            </a:endParaRPr>
          </a:p>
          <a:p>
            <a:r>
              <a:rPr lang="en-US" dirty="0" smtClean="0">
                <a:solidFill>
                  <a:srgbClr val="343434"/>
                </a:solidFill>
                <a:latin typeface="Verdana" charset="0"/>
              </a:rPr>
              <a:t>If </a:t>
            </a:r>
            <a:r>
              <a:rPr lang="en-US" dirty="0">
                <a:solidFill>
                  <a:srgbClr val="343434"/>
                </a:solidFill>
                <a:latin typeface="Verdana" charset="0"/>
              </a:rPr>
              <a:t>you are already a member of </a:t>
            </a:r>
            <a:r>
              <a:rPr lang="en-US" dirty="0" err="1">
                <a:solidFill>
                  <a:srgbClr val="343434"/>
                </a:solidFill>
                <a:latin typeface="Verdana" charset="0"/>
              </a:rPr>
              <a:t>AIChE</a:t>
            </a:r>
            <a:r>
              <a:rPr lang="en-US" dirty="0">
                <a:solidFill>
                  <a:srgbClr val="343434"/>
                </a:solidFill>
                <a:latin typeface="Verdana" charset="0"/>
              </a:rPr>
              <a:t>, to join </a:t>
            </a:r>
            <a:r>
              <a:rPr lang="en-US" dirty="0" err="1">
                <a:solidFill>
                  <a:srgbClr val="343434"/>
                </a:solidFill>
                <a:latin typeface="Verdana" charset="0"/>
              </a:rPr>
              <a:t>CoMSEF</a:t>
            </a:r>
            <a:r>
              <a:rPr lang="en-US" dirty="0">
                <a:solidFill>
                  <a:srgbClr val="343434"/>
                </a:solidFill>
                <a:latin typeface="Verdana" charset="0"/>
              </a:rPr>
              <a:t> simply tick the </a:t>
            </a:r>
            <a:r>
              <a:rPr lang="en-US" dirty="0" err="1">
                <a:solidFill>
                  <a:srgbClr val="343434"/>
                </a:solidFill>
                <a:latin typeface="Verdana" charset="0"/>
              </a:rPr>
              <a:t>CoMSEF</a:t>
            </a:r>
            <a:r>
              <a:rPr lang="en-US" dirty="0">
                <a:solidFill>
                  <a:srgbClr val="343434"/>
                </a:solidFill>
                <a:latin typeface="Verdana" charset="0"/>
              </a:rPr>
              <a:t> box on your </a:t>
            </a:r>
            <a:r>
              <a:rPr lang="en-US" dirty="0" err="1">
                <a:solidFill>
                  <a:srgbClr val="343434"/>
                </a:solidFill>
                <a:latin typeface="Verdana" charset="0"/>
              </a:rPr>
              <a:t>AIChE</a:t>
            </a:r>
            <a:r>
              <a:rPr lang="en-US" dirty="0">
                <a:solidFill>
                  <a:srgbClr val="343434"/>
                </a:solidFill>
                <a:latin typeface="Verdana" charset="0"/>
              </a:rPr>
              <a:t> dues notice (online or paper). Alternatively, you can join at any time online at the following link: </a:t>
            </a:r>
            <a:r>
              <a:rPr lang="en-US" dirty="0">
                <a:solidFill>
                  <a:srgbClr val="0F377E"/>
                </a:solidFill>
                <a:latin typeface="Verdana" charset="0"/>
                <a:hlinkClick r:id="rId2"/>
              </a:rPr>
              <a:t>join</a:t>
            </a:r>
            <a:r>
              <a:rPr lang="en-US" dirty="0">
                <a:solidFill>
                  <a:srgbClr val="343434"/>
                </a:solidFill>
                <a:latin typeface="Verdana" charset="0"/>
                <a:hlinkClick r:id="rId2"/>
              </a:rPr>
              <a:t>.  If you are not a member of AIChE, you can call AIChE customer service and they will take your request to join the division and bill you ($10 for </a:t>
            </a:r>
            <a:r>
              <a:rPr lang="en-US" dirty="0" smtClean="0">
                <a:solidFill>
                  <a:srgbClr val="343434"/>
                </a:solidFill>
                <a:latin typeface="Verdana" charset="0"/>
                <a:hlinkClick r:id="rId2"/>
              </a:rPr>
              <a:t>CoMSEF, free for students). </a:t>
            </a:r>
            <a:r>
              <a:rPr lang="en-US" dirty="0">
                <a:solidFill>
                  <a:srgbClr val="343434"/>
                </a:solidFill>
                <a:latin typeface="Verdana" charset="0"/>
                <a:hlinkClick r:id="rId2"/>
              </a:rPr>
              <a:t>You can reach AIChE customer service at: 800-242-4363.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927</Words>
  <Application>Microsoft Office PowerPoint</Application>
  <PresentationFormat>On-screen Show (4:3)</PresentationFormat>
  <Paragraphs>127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Grid</vt:lpstr>
      <vt:lpstr>CoMSEF Breakfast Meeting</vt:lpstr>
      <vt:lpstr>Business Meeting Topics</vt:lpstr>
      <vt:lpstr>Business Meeting Topics</vt:lpstr>
      <vt:lpstr>COMSEF Awards and Newsletter</vt:lpstr>
      <vt:lpstr>2015 CoMSEF ELECTIONS</vt:lpstr>
      <vt:lpstr>CoMSEF Financials: 2014</vt:lpstr>
      <vt:lpstr>CoMSEF Financials: FORECAST</vt:lpstr>
      <vt:lpstr>REMEMBER to renew membership and/or recruit members</vt:lpstr>
      <vt:lpstr>Join COMSEF!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CoMSEF Breakfast Mtg</dc:title>
  <dc:creator>Golab, Joseph T</dc:creator>
  <cp:lastModifiedBy>Jonathan Moore</cp:lastModifiedBy>
  <cp:revision>18</cp:revision>
  <dcterms:created xsi:type="dcterms:W3CDTF">2014-11-19T20:20:48Z</dcterms:created>
  <dcterms:modified xsi:type="dcterms:W3CDTF">2015-12-08T20:28:40Z</dcterms:modified>
</cp:coreProperties>
</file>